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60" r:id="rId4"/>
    <p:sldId id="261" r:id="rId5"/>
    <p:sldId id="262" r:id="rId6"/>
    <p:sldId id="263" r:id="rId7"/>
    <p:sldId id="265" r:id="rId8"/>
    <p:sldId id="264" r:id="rId9"/>
    <p:sldId id="259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0" d="100"/>
          <a:sy n="70" d="100"/>
        </p:scale>
        <p:origin x="4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9F55AC-BB17-4FD8-87EC-E63953111AD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8ED70-BCEB-4602-91E7-525895F8A8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4335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8494A-0D26-4D39-B21C-C5DAEC719D0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757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BE93-AA14-4AA7-A457-69EE54C64565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A30-C734-475F-A21C-5B29A8934B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3260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BE93-AA14-4AA7-A457-69EE54C64565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A30-C734-475F-A21C-5B29A8934B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643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BE93-AA14-4AA7-A457-69EE54C64565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A30-C734-475F-A21C-5B29A8934B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78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BE93-AA14-4AA7-A457-69EE54C64565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A30-C734-475F-A21C-5B29A8934B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0287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BE93-AA14-4AA7-A457-69EE54C64565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A30-C734-475F-A21C-5B29A8934B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444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BE93-AA14-4AA7-A457-69EE54C64565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A30-C734-475F-A21C-5B29A8934B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51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BE93-AA14-4AA7-A457-69EE54C64565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A30-C734-475F-A21C-5B29A8934B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46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BE93-AA14-4AA7-A457-69EE54C64565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A30-C734-475F-A21C-5B29A8934B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9093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BE93-AA14-4AA7-A457-69EE54C64565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A30-C734-475F-A21C-5B29A8934B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468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BE93-AA14-4AA7-A457-69EE54C64565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A30-C734-475F-A21C-5B29A8934B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49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BE93-AA14-4AA7-A457-69EE54C64565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C3A30-C734-475F-A21C-5B29A8934B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24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7BE93-AA14-4AA7-A457-69EE54C64565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C3A30-C734-475F-A21C-5B29A8934B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715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1"/>
          <p:cNvSpPr>
            <a:spLocks noGrp="1"/>
          </p:cNvSpPr>
          <p:nvPr>
            <p:ph type="ctrTitle"/>
          </p:nvPr>
        </p:nvSpPr>
        <p:spPr>
          <a:xfrm>
            <a:off x="1912165" y="3051949"/>
            <a:ext cx="8189954" cy="1470025"/>
          </a:xfrm>
        </p:spPr>
        <p:txBody>
          <a:bodyPr>
            <a:normAutofit fontScale="90000"/>
          </a:bodyPr>
          <a:lstStyle/>
          <a:p>
            <a:r>
              <a:rPr lang="pt-BR" altLang="pt-BR" dirty="0" smtClean="0"/>
              <a:t>Múltiplas dimensões da vida</a:t>
            </a:r>
            <a:endParaRPr lang="pt-BR" altLang="pt-BR" dirty="0" smtClean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06742" y="5426835"/>
            <a:ext cx="6400800" cy="1752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Prof.</a:t>
            </a:r>
            <a:r>
              <a:rPr lang="pt-BR" baseline="30000" dirty="0"/>
              <a:t>a</a:t>
            </a:r>
            <a:r>
              <a:rPr lang="pt-BR" dirty="0"/>
              <a:t> </a:t>
            </a:r>
            <a:r>
              <a:rPr lang="pt-BR" dirty="0" err="1"/>
              <a:t>Dr.</a:t>
            </a:r>
            <a:r>
              <a:rPr lang="pt-BR" baseline="30000" dirty="0" err="1"/>
              <a:t>a</a:t>
            </a:r>
            <a:r>
              <a:rPr lang="pt-BR" baseline="30000" dirty="0"/>
              <a:t> </a:t>
            </a:r>
            <a:r>
              <a:rPr lang="pt-BR" dirty="0"/>
              <a:t>Sara Tatiana </a:t>
            </a:r>
            <a:r>
              <a:rPr lang="pt-BR" dirty="0" smtClean="0"/>
              <a:t>Moreira</a:t>
            </a:r>
            <a:endParaRPr lang="pt-BR" dirty="0"/>
          </a:p>
          <a:p>
            <a:pPr>
              <a:defRPr/>
            </a:pPr>
            <a:r>
              <a:rPr lang="pt-BR" dirty="0" smtClean="0"/>
              <a:t>Biologia 1</a:t>
            </a:r>
            <a:endParaRPr lang="pt-BR" dirty="0"/>
          </a:p>
          <a:p>
            <a:pPr>
              <a:defRPr/>
            </a:pPr>
            <a:r>
              <a:rPr lang="pt-BR" dirty="0" smtClean="0"/>
              <a:t>UTFPR </a:t>
            </a:r>
            <a:r>
              <a:rPr lang="pt-BR" dirty="0"/>
              <a:t>– </a:t>
            </a:r>
            <a:r>
              <a:rPr lang="pt-BR" dirty="0" smtClean="0"/>
              <a:t>Câmpus Campo Mourão</a:t>
            </a:r>
            <a:endParaRPr lang="pt-BR" dirty="0"/>
          </a:p>
        </p:txBody>
      </p:sp>
      <p:pic>
        <p:nvPicPr>
          <p:cNvPr id="3076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88914"/>
            <a:ext cx="1662112" cy="179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Imagem 5" descr="Logo_Final%20UTFPR%20col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163" y="476250"/>
            <a:ext cx="2767012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94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73"/>
    </mc:Choice>
    <mc:Fallback xmlns="">
      <p:transition spd="slow" advTm="1667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Vida em interação</a:t>
            </a:r>
            <a:endParaRPr lang="pt-BR" dirty="0"/>
          </a:p>
        </p:txBody>
      </p:sp>
      <p:pic>
        <p:nvPicPr>
          <p:cNvPr id="9218" name="Picture 2" descr="Cadeia alimentar: o que é, aquática e terrestre - Toda Matéri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432" y="1848644"/>
            <a:ext cx="5901880" cy="389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476" y="2412223"/>
            <a:ext cx="1455798" cy="138361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96964" y="4865860"/>
            <a:ext cx="4665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*Em alguns ecossistemas, a energia usada na produção de matéria orgânica não é a energia luminosa, mas a energia química obtida de compostos inorgânicos, num processo chamado </a:t>
            </a:r>
            <a:r>
              <a:rPr lang="pt-BR" b="1" u="sng" dirty="0" smtClean="0"/>
              <a:t>quimiossíntese</a:t>
            </a:r>
            <a:r>
              <a:rPr lang="pt-BR" dirty="0" smtClean="0"/>
              <a:t>. Organismos quimiossintetizantes também são produtores.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20516" y="1386979"/>
            <a:ext cx="5852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Produtores captam energia luminosa e a armazenam como energia química em compostos orgânicos – </a:t>
            </a:r>
            <a:r>
              <a:rPr lang="pt-BR" b="1" u="sng" dirty="0" smtClean="0"/>
              <a:t>fotossíntese</a:t>
            </a:r>
            <a:r>
              <a:rPr lang="pt-BR" dirty="0" smtClean="0"/>
              <a:t>. 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9262872" y="2990088"/>
            <a:ext cx="2660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Consumidores obtém matéria orgânica por meio da alimentação.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6958584" y="5419857"/>
            <a:ext cx="4245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Decompositores convertem compostos orgânicos em inorgânicos.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059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Vida em interação</a:t>
            </a:r>
            <a:endParaRPr lang="pt-BR" dirty="0"/>
          </a:p>
        </p:txBody>
      </p:sp>
      <p:pic>
        <p:nvPicPr>
          <p:cNvPr id="4" name="Picture 2" descr="Cadeia alimentar: o que é, aquática e terrestre - Toda Matér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088" y="2104676"/>
            <a:ext cx="5901880" cy="389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32" y="2668255"/>
            <a:ext cx="1455798" cy="138361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955280" y="2761488"/>
            <a:ext cx="3749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/>
              <a:t>Produtores são </a:t>
            </a:r>
            <a:r>
              <a:rPr lang="pt-BR" sz="2400" b="1" dirty="0" smtClean="0"/>
              <a:t>autótrofos</a:t>
            </a:r>
            <a:r>
              <a:rPr lang="pt-BR" sz="2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/>
              <a:t>Consumidores e decompositores são </a:t>
            </a:r>
            <a:r>
              <a:rPr lang="pt-BR" sz="2400" b="1" dirty="0" smtClean="0"/>
              <a:t>heterótrofos</a:t>
            </a:r>
            <a:r>
              <a:rPr lang="pt-BR" sz="2400" dirty="0" smtClean="0"/>
              <a:t>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90563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Habitat e nicho ecológico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4593336" cy="4351338"/>
          </a:xfrm>
        </p:spPr>
        <p:txBody>
          <a:bodyPr/>
          <a:lstStyle/>
          <a:p>
            <a:r>
              <a:rPr lang="pt-BR" dirty="0" smtClean="0"/>
              <a:t>Habitat: </a:t>
            </a:r>
            <a:r>
              <a:rPr lang="pt-BR" b="1" dirty="0" smtClean="0"/>
              <a:t>local</a:t>
            </a:r>
            <a:r>
              <a:rPr lang="pt-BR" dirty="0" smtClean="0"/>
              <a:t> que uma espécie ocupa na natureza e ao qual está adaptada.</a:t>
            </a:r>
          </a:p>
          <a:p>
            <a:endParaRPr lang="pt-BR" dirty="0"/>
          </a:p>
          <a:p>
            <a:r>
              <a:rPr lang="pt-BR" dirty="0" smtClean="0"/>
              <a:t>Nicho ecológico: conjunto de </a:t>
            </a:r>
            <a:r>
              <a:rPr lang="pt-BR" b="1" dirty="0" smtClean="0"/>
              <a:t>atividades</a:t>
            </a:r>
            <a:r>
              <a:rPr lang="pt-BR" dirty="0" smtClean="0"/>
              <a:t> de uma espécie e sua interação com a comunidade e o ambiente físico.</a:t>
            </a:r>
            <a:endParaRPr lang="pt-BR" dirty="0"/>
          </a:p>
        </p:txBody>
      </p:sp>
      <p:pic>
        <p:nvPicPr>
          <p:cNvPr id="10242" name="Picture 2" descr="Diferença entre nicho ecológico e habitat - Biolog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28" y="1825625"/>
            <a:ext cx="6290557" cy="44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853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Habitat e nicho ecológico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24" y="1666112"/>
            <a:ext cx="7897937" cy="494499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825" y="111950"/>
            <a:ext cx="44481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9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unidade da vida: </a:t>
            </a:r>
            <a:r>
              <a:rPr lang="pt-BR" sz="3600" dirty="0" smtClean="0"/>
              <a:t>célula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47104" y="3078225"/>
            <a:ext cx="5209032" cy="2252599"/>
          </a:xfrm>
        </p:spPr>
        <p:txBody>
          <a:bodyPr/>
          <a:lstStyle/>
          <a:p>
            <a:r>
              <a:rPr lang="pt-BR" dirty="0" smtClean="0"/>
              <a:t>Envoltórios externos</a:t>
            </a:r>
          </a:p>
          <a:p>
            <a:r>
              <a:rPr lang="pt-BR" dirty="0" smtClean="0"/>
              <a:t>Citoplasma - organelas</a:t>
            </a:r>
          </a:p>
          <a:p>
            <a:r>
              <a:rPr lang="pt-BR" dirty="0" smtClean="0"/>
              <a:t>Núcleo – material genético</a:t>
            </a:r>
            <a:endParaRPr lang="pt-BR" dirty="0"/>
          </a:p>
        </p:txBody>
      </p:sp>
      <p:pic>
        <p:nvPicPr>
          <p:cNvPr id="12290" name="Picture 2" descr="Célula animal - Biologia 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03" y="2442400"/>
            <a:ext cx="476250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277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unidade da vida: </a:t>
            </a:r>
            <a:r>
              <a:rPr lang="pt-BR" sz="3600" dirty="0" smtClean="0"/>
              <a:t>célula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89" y="1423361"/>
            <a:ext cx="9548622" cy="536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89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unidade da vida: </a:t>
            </a:r>
            <a:r>
              <a:rPr lang="pt-BR" sz="3600" dirty="0" smtClean="0"/>
              <a:t>célula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1" y="1690688"/>
            <a:ext cx="5942651" cy="4640476"/>
          </a:xfrm>
          <a:prstGeom prst="rect">
            <a:avLst/>
          </a:prstGeom>
        </p:spPr>
      </p:pic>
      <p:pic>
        <p:nvPicPr>
          <p:cNvPr id="13314" name="Picture 2" descr="Coronavírus (COVID-19): origem, sinais, sintomas, achados, tratamento e  mais - Sanar Medici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25395"/>
            <a:ext cx="4369902" cy="245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518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Níveis de organização e complexidade de um ser vivo pluricelular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338" name="Picture 2" descr="Níveis de organização dos seres vivos: aprenda quais são - Manual do En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05" y="1562672"/>
            <a:ext cx="6287389" cy="502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10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30052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277" y="100584"/>
            <a:ext cx="5261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71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</a:t>
            </a:r>
            <a:r>
              <a:rPr lang="pt-BR" dirty="0" smtClean="0"/>
              <a:t>anutenção da vida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Metabolismo: conjunto de reações químicas que ocorrem nos organismos.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014" y="2552700"/>
            <a:ext cx="5981700" cy="40386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18" y="4301871"/>
            <a:ext cx="52482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9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Biologia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Ciência </a:t>
            </a:r>
            <a:r>
              <a:rPr lang="pt-BR" dirty="0"/>
              <a:t>que estuda a </a:t>
            </a:r>
            <a:r>
              <a:rPr lang="pt-BR" dirty="0" smtClean="0"/>
              <a:t>vida, os seres vivos, </a:t>
            </a:r>
            <a:r>
              <a:rPr lang="pt-BR" dirty="0"/>
              <a:t>sua estrutura, crescimento, funcionamento, reprodução, origem, evolução, distribuição, bem como suas relações com o ambiente e entre </a:t>
            </a:r>
            <a:r>
              <a:rPr lang="pt-BR" dirty="0" smtClean="0"/>
              <a:t>si.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Como a biologia está presente</a:t>
            </a:r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                                     no seu dia-a-dia?</a:t>
            </a:r>
            <a:endParaRPr lang="pt-BR" dirty="0"/>
          </a:p>
        </p:txBody>
      </p:sp>
      <p:sp>
        <p:nvSpPr>
          <p:cNvPr id="4" name="AutoShape 2" descr="Imagens vetoriais Biologia | Depositphot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Imagens vetoriais Biologia | Depositphoto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Biologia Imagens – Download Grátis no Freepi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460" y="3204376"/>
            <a:ext cx="3489310" cy="348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440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Manutenção da vida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463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pt-BR" dirty="0" smtClean="0"/>
              <a:t>Um conjunto de reações catabólicas é a </a:t>
            </a:r>
            <a:r>
              <a:rPr lang="pt-BR" b="1" u="sng" dirty="0" smtClean="0"/>
              <a:t>respiração celular aeróbia</a:t>
            </a:r>
            <a:r>
              <a:rPr lang="pt-BR" dirty="0" smtClean="0"/>
              <a:t>, onde o alimento é quebrado, na presença de oxigênio, e liberada energia, utilizada para realização de atividades e produção de novas moléculas essenciais a vida.</a:t>
            </a:r>
          </a:p>
          <a:p>
            <a:pPr>
              <a:lnSpc>
                <a:spcPct val="110000"/>
              </a:lnSpc>
            </a:pPr>
            <a:endParaRPr lang="pt-BR" dirty="0"/>
          </a:p>
          <a:p>
            <a:pPr>
              <a:lnSpc>
                <a:spcPct val="110000"/>
              </a:lnSpc>
            </a:pPr>
            <a:endParaRPr lang="pt-BR" dirty="0" smtClean="0"/>
          </a:p>
          <a:p>
            <a:pPr>
              <a:lnSpc>
                <a:spcPct val="110000"/>
              </a:lnSpc>
            </a:pPr>
            <a:endParaRPr lang="pt-BR" dirty="0"/>
          </a:p>
          <a:p>
            <a:pPr>
              <a:lnSpc>
                <a:spcPct val="110000"/>
              </a:lnSpc>
            </a:pPr>
            <a:endParaRPr lang="pt-BR" dirty="0" smtClean="0"/>
          </a:p>
          <a:p>
            <a:pPr>
              <a:lnSpc>
                <a:spcPct val="110000"/>
              </a:lnSpc>
            </a:pPr>
            <a:r>
              <a:rPr lang="pt-BR" dirty="0" smtClean="0"/>
              <a:t>Moléculas menores e mais simples, resultantes do catabolismo, são também são utilizadas para </a:t>
            </a:r>
            <a:r>
              <a:rPr lang="pt-BR" dirty="0" smtClean="0"/>
              <a:t>construção de novas moléculas essenciais a vida.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387" y="3529774"/>
            <a:ext cx="52292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0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858" y="2564983"/>
            <a:ext cx="8706197" cy="258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24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Homeostase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Equilíbrio do funcionamento do corpo.</a:t>
            </a:r>
            <a:endParaRPr lang="pt-BR" dirty="0"/>
          </a:p>
        </p:txBody>
      </p:sp>
      <p:pic>
        <p:nvPicPr>
          <p:cNvPr id="15362" name="Picture 2" descr="Homeostase ou Homeostasia: Equilíbrio Essencial à Vida - MGT Nutri:  Nutrição Clínica Funcion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891" y="2474307"/>
            <a:ext cx="5389715" cy="404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194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continuidade da vida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dirty="0" smtClean="0"/>
              <a:t>A síntese de proteínas e reações químicas que ocorrem nos organismos são coordenadas por informações contidas no material genético.</a:t>
            </a:r>
          </a:p>
          <a:p>
            <a:pPr>
              <a:lnSpc>
                <a:spcPct val="100000"/>
              </a:lnSpc>
            </a:pPr>
            <a:r>
              <a:rPr lang="pt-BR" dirty="0" smtClean="0"/>
              <a:t>O material genético sofre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dirty="0" smtClean="0"/>
              <a:t>influencia do ambiente no qual o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dirty="0" smtClean="0"/>
              <a:t>organismo está.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118" y="3026664"/>
            <a:ext cx="58578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69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continuidade da vida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Os seres vivos transmitem aos seus descendentes o material genético, que se encontra nas células reprodutoras. </a:t>
            </a:r>
          </a:p>
          <a:p>
            <a:r>
              <a:rPr lang="pt-BR" dirty="0" smtClean="0"/>
              <a:t>Portanto, as alterações que ocorrem no organismo durante sua existência e que não afetam as células reprodutoras, não serão transmitidas aos descendentes.  </a:t>
            </a:r>
          </a:p>
          <a:p>
            <a:r>
              <a:rPr lang="pt-BR" dirty="0" smtClean="0"/>
              <a:t>Transmissão se dá através da </a:t>
            </a:r>
            <a:r>
              <a:rPr lang="pt-BR" b="1" dirty="0" smtClean="0"/>
              <a:t>reprodução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4595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Reprodução: tipos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u="sng" dirty="0" smtClean="0"/>
              <a:t>Assexuada:</a:t>
            </a:r>
          </a:p>
          <a:p>
            <a:r>
              <a:rPr lang="pt-BR" sz="2600" dirty="0" smtClean="0"/>
              <a:t>Apenas </a:t>
            </a:r>
            <a:r>
              <a:rPr lang="pt-BR" sz="2600" dirty="0"/>
              <a:t>um indivíduo está envolvido no </a:t>
            </a:r>
            <a:r>
              <a:rPr lang="pt-BR" sz="2600" dirty="0" smtClean="0"/>
              <a:t>processo.</a:t>
            </a:r>
          </a:p>
          <a:p>
            <a:r>
              <a:rPr lang="pt-BR" sz="2600" u="sng" dirty="0" smtClean="0"/>
              <a:t>Não há fusão de gametas</a:t>
            </a:r>
            <a:r>
              <a:rPr lang="pt-BR" sz="2600" dirty="0" smtClean="0"/>
              <a:t>, nem mistura de material genético de dois indivíduos.</a:t>
            </a:r>
          </a:p>
          <a:p>
            <a:r>
              <a:rPr lang="pt-BR" sz="2600" dirty="0" smtClean="0"/>
              <a:t>Descendentes têm a mesma informação genética do parental, são clones do genitor.</a:t>
            </a:r>
          </a:p>
          <a:p>
            <a:r>
              <a:rPr lang="pt-BR" sz="2600" dirty="0" smtClean="0"/>
              <a:t>Variabilidade genética reduzida (só quando ocorrem mutações).</a:t>
            </a:r>
          </a:p>
          <a:p>
            <a:r>
              <a:rPr lang="pt-BR" sz="2600" dirty="0" smtClean="0"/>
              <a:t>Gera grande quantidade de descendentes em curto espaço de tempo.</a:t>
            </a:r>
          </a:p>
        </p:txBody>
      </p:sp>
    </p:spTree>
    <p:extLst>
      <p:ext uri="{BB962C8B-B14F-4D97-AF65-F5344CB8AC3E}">
        <p14:creationId xmlns:p14="http://schemas.microsoft.com/office/powerpoint/2010/main" val="2008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Reprodução: tipos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646664" cy="4840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u="sng" dirty="0" smtClean="0"/>
              <a:t>Sexuada:</a:t>
            </a:r>
          </a:p>
          <a:p>
            <a:r>
              <a:rPr lang="pt-BR" dirty="0" smtClean="0"/>
              <a:t>Envolve </a:t>
            </a:r>
            <a:r>
              <a:rPr lang="pt-BR" dirty="0"/>
              <a:t>a fusão de </a:t>
            </a:r>
            <a:r>
              <a:rPr lang="pt-BR" u="sng" dirty="0"/>
              <a:t>gametas</a:t>
            </a:r>
            <a:r>
              <a:rPr lang="pt-BR" dirty="0" smtClean="0"/>
              <a:t>.</a:t>
            </a:r>
          </a:p>
          <a:p>
            <a:r>
              <a:rPr lang="pt-BR" dirty="0" smtClean="0"/>
              <a:t>Normalmente, dois indivíduos estão envolvidos </a:t>
            </a:r>
            <a:r>
              <a:rPr lang="pt-BR" dirty="0"/>
              <a:t>no </a:t>
            </a:r>
            <a:r>
              <a:rPr lang="pt-BR" dirty="0" smtClean="0"/>
              <a:t>processo.</a:t>
            </a:r>
          </a:p>
          <a:p>
            <a:pPr lvl="1"/>
            <a:r>
              <a:rPr lang="pt-BR" dirty="0"/>
              <a:t>Alguns organismos que se reproduzem sexuadamente podem fazê-lo sozinhos, sendo esse o caso da tênia, que é hermafrodita.</a:t>
            </a:r>
            <a:endParaRPr lang="pt-BR" dirty="0" smtClean="0"/>
          </a:p>
          <a:p>
            <a:r>
              <a:rPr lang="pt-BR" dirty="0" smtClean="0"/>
              <a:t>Há mistura de material genético </a:t>
            </a: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pt-BR" dirty="0" smtClean="0"/>
              <a:t>Promove aumento da variabilidade genética.</a:t>
            </a:r>
          </a:p>
          <a:p>
            <a:r>
              <a:rPr lang="pt-BR" dirty="0" smtClean="0"/>
              <a:t>Gera pequena quantidade de descendentes.</a:t>
            </a:r>
          </a:p>
          <a:p>
            <a:r>
              <a:rPr lang="pt-BR" dirty="0" smtClean="0"/>
              <a:t>Nem </a:t>
            </a:r>
            <a:r>
              <a:rPr lang="pt-BR" dirty="0"/>
              <a:t>sempre há machos e </a:t>
            </a:r>
            <a:r>
              <a:rPr lang="pt-BR" dirty="0" smtClean="0"/>
              <a:t>fêmeas.</a:t>
            </a:r>
          </a:p>
          <a:p>
            <a:r>
              <a:rPr lang="pt-BR" dirty="0" smtClean="0"/>
              <a:t>Não é observada </a:t>
            </a:r>
            <a:r>
              <a:rPr lang="pt-BR" dirty="0"/>
              <a:t>a formação de </a:t>
            </a:r>
            <a:r>
              <a:rPr lang="pt-BR" dirty="0" smtClean="0"/>
              <a:t>clones.</a:t>
            </a:r>
          </a:p>
        </p:txBody>
      </p:sp>
    </p:spTree>
    <p:extLst>
      <p:ext uri="{BB962C8B-B14F-4D97-AF65-F5344CB8AC3E}">
        <p14:creationId xmlns:p14="http://schemas.microsoft.com/office/powerpoint/2010/main" val="257616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638175"/>
            <a:ext cx="88773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2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Características gerais do seres vivos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1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01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33337"/>
            <a:ext cx="979170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8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Temas de biologia na mídia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976694"/>
            <a:ext cx="10515600" cy="4351338"/>
          </a:xfrm>
        </p:spPr>
        <p:txBody>
          <a:bodyPr/>
          <a:lstStyle/>
          <a:p>
            <a:endParaRPr lang="pt-BR"/>
          </a:p>
        </p:txBody>
      </p:sp>
      <p:sp>
        <p:nvSpPr>
          <p:cNvPr id="4" name="AutoShape 2" descr="Revista Superinteressante [ed.447] - 01/2023 eBook : Superinteressante,  Grupo Abril: Amazon.com.br: Livr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6" name="Picture 4" descr="Revista Superinteressante [ed.447] - 01/2023 eBook : Superinteressante,  Grupo Abril: Amazon.com.br: Livr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3622"/>
            <a:ext cx="2212271" cy="29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vista Super Interessante - abr2020 - Biologia do Vir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85" y="3811270"/>
            <a:ext cx="2189028" cy="290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dição 426 | Sup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7293"/>
            <a:ext cx="2250744" cy="290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uperinteressante - Enxergue além do óbv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231" y="3791519"/>
            <a:ext cx="2213539" cy="291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731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982"/>
            <a:ext cx="12192000" cy="539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92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69" y="0"/>
            <a:ext cx="10825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33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670"/>
            <a:ext cx="12175629" cy="622629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7424928" y="146304"/>
            <a:ext cx="4864608" cy="603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2913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Dupla </a:t>
            </a:r>
            <a:r>
              <a:rPr lang="pt-BR" smtClean="0"/>
              <a:t>ou trio.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Página 29, exercício 4.</a:t>
            </a:r>
          </a:p>
          <a:p>
            <a:endParaRPr lang="pt-BR" dirty="0" smtClean="0"/>
          </a:p>
          <a:p>
            <a:r>
              <a:rPr lang="pt-BR" dirty="0" smtClean="0"/>
              <a:t>Leitura das páginas 30 e 31.</a:t>
            </a:r>
            <a:endParaRPr lang="pt-BR" dirty="0"/>
          </a:p>
          <a:p>
            <a:r>
              <a:rPr lang="pt-BR" dirty="0" smtClean="0"/>
              <a:t>Página 32, exercícios 1 a 5.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4807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Temas de biologia na mídia: </a:t>
            </a:r>
            <a:r>
              <a:rPr lang="pt-BR" sz="2400" dirty="0" smtClean="0"/>
              <a:t>a importância de se posicionar</a:t>
            </a:r>
            <a:endParaRPr lang="pt-BR" sz="2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 descr="Vamos falar sobre Mudanças Climáticas? - Sustentare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9293"/>
            <a:ext cx="12192001" cy="406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000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 PEDRA BRUTA* • Jornal O Independe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7" y="2023009"/>
            <a:ext cx="4470393" cy="447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vida?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Nem mesmo os cientistas conseguem definir vida em uma frase!</a:t>
            </a:r>
            <a:endParaRPr lang="pt-BR" dirty="0"/>
          </a:p>
        </p:txBody>
      </p:sp>
      <p:pic>
        <p:nvPicPr>
          <p:cNvPr id="5122" name="Picture 2" descr="Seu cachorro confia em você? Veja como ter uma boa relação com o pet |  Metrópo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07013"/>
            <a:ext cx="5122904" cy="31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21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Diversidade da vida!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2612666" cy="4351338"/>
          </a:xfrm>
        </p:spPr>
        <p:txBody>
          <a:bodyPr/>
          <a:lstStyle/>
          <a:p>
            <a:r>
              <a:rPr lang="pt-BR" dirty="0" smtClean="0"/>
              <a:t>O conjunto de todos os espaços da Terra ocupados pelos seres vivos é denominado BIOSFERA.  </a:t>
            </a:r>
            <a:endParaRPr lang="pt-BR" dirty="0"/>
          </a:p>
        </p:txBody>
      </p:sp>
      <p:pic>
        <p:nvPicPr>
          <p:cNvPr id="6146" name="Picture 2" descr="Sistemas terrestres | Realize - Tutoria Educacio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516" y="1825625"/>
            <a:ext cx="80772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403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Biosfera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Interação com fatores abióticos:</a:t>
            </a:r>
          </a:p>
          <a:p>
            <a:pPr lvl="1"/>
            <a:r>
              <a:rPr lang="pt-BR" dirty="0" smtClean="0"/>
              <a:t>Luz</a:t>
            </a:r>
          </a:p>
          <a:p>
            <a:pPr lvl="1"/>
            <a:r>
              <a:rPr lang="pt-BR" dirty="0" smtClean="0"/>
              <a:t>Umidade</a:t>
            </a:r>
          </a:p>
          <a:p>
            <a:pPr lvl="1"/>
            <a:r>
              <a:rPr lang="pt-BR" dirty="0" smtClean="0"/>
              <a:t>Água</a:t>
            </a:r>
          </a:p>
          <a:p>
            <a:pPr lvl="1"/>
            <a:r>
              <a:rPr lang="pt-BR" dirty="0" smtClean="0"/>
              <a:t>Salinidade</a:t>
            </a:r>
          </a:p>
          <a:p>
            <a:pPr lvl="1"/>
            <a:r>
              <a:rPr lang="pt-BR" dirty="0" smtClean="0"/>
              <a:t>Substância químicas do solo</a:t>
            </a:r>
          </a:p>
          <a:p>
            <a:pPr lvl="1"/>
            <a:r>
              <a:rPr lang="pt-BR" dirty="0" smtClean="0"/>
              <a:t>Temperatura</a:t>
            </a:r>
          </a:p>
          <a:p>
            <a:pPr lvl="1"/>
            <a:r>
              <a:rPr lang="pt-BR" dirty="0" smtClean="0"/>
              <a:t>Gases da atmosfera...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O conjunto de fatores abióticos corresponde a um biótopo.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8194" name="Picture 2" descr="Exposição à luz solar - Saú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09" y="2122997"/>
            <a:ext cx="5133988" cy="266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158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Biosfera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0202" y="2038393"/>
            <a:ext cx="4397071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pt-BR" dirty="0" smtClean="0"/>
              <a:t>Biocenose: conjunto de populações que coexistem em determinada região.</a:t>
            </a:r>
          </a:p>
          <a:p>
            <a:pPr>
              <a:lnSpc>
                <a:spcPct val="120000"/>
              </a:lnSpc>
            </a:pPr>
            <a:r>
              <a:rPr lang="pt-BR" dirty="0" smtClean="0"/>
              <a:t>Ecossistema: conjunto de organismos que vivem em determinado local e interagem entre si e com o meio, formando um sistema estável.</a:t>
            </a:r>
          </a:p>
          <a:p>
            <a:pPr>
              <a:lnSpc>
                <a:spcPct val="120000"/>
              </a:lnSpc>
            </a:pPr>
            <a:r>
              <a:rPr lang="pt-BR" dirty="0" smtClean="0"/>
              <a:t>Bioma: </a:t>
            </a:r>
            <a:r>
              <a:rPr lang="pt-BR" dirty="0"/>
              <a:t> grande conjunto de ecossistemas </a:t>
            </a:r>
            <a:r>
              <a:rPr lang="pt-BR" dirty="0" smtClean="0"/>
              <a:t>interligados.</a:t>
            </a:r>
          </a:p>
        </p:txBody>
      </p:sp>
      <p:pic>
        <p:nvPicPr>
          <p:cNvPr id="7170" name="Picture 2" descr="Biosfera: o que é, ecosfera e reservas da biosfera - Toda Matér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855" y="17420"/>
            <a:ext cx="6869927" cy="682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0893286" y="1423283"/>
            <a:ext cx="1298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o</a:t>
            </a:r>
            <a:r>
              <a:rPr lang="pt-BR" sz="1200" dirty="0" smtClean="0"/>
              <a:t>u comunidade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462442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Espécie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Conjunto de seres vivos semelhantes capazes </a:t>
            </a:r>
            <a:r>
              <a:rPr lang="pt-BR" dirty="0"/>
              <a:t>de se reproduzir e originar descendentes férteis</a:t>
            </a:r>
            <a:r>
              <a:rPr lang="pt-BR" dirty="0" smtClean="0"/>
              <a:t>.</a:t>
            </a:r>
          </a:p>
          <a:p>
            <a:pPr lvl="1"/>
            <a:r>
              <a:rPr lang="pt-BR" dirty="0" smtClean="0"/>
              <a:t>Égua e jumentos não pertencem a mesma espécie, pois, apesar de poderem se reproduzir, seus descendentes são </a:t>
            </a:r>
            <a:r>
              <a:rPr lang="pt-BR" b="1" dirty="0" smtClean="0"/>
              <a:t>estéreis</a:t>
            </a:r>
            <a:r>
              <a:rPr lang="pt-BR" dirty="0" smtClean="0"/>
              <a:t> (burro ou mula).</a:t>
            </a:r>
            <a:endParaRPr lang="pt-BR" dirty="0"/>
          </a:p>
        </p:txBody>
      </p:sp>
      <p:pic>
        <p:nvPicPr>
          <p:cNvPr id="2052" name="Picture 4" descr="Égua mais cara do Brasil é arrematada por R$ 930 mil - InfoMone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63" y="3962016"/>
            <a:ext cx="2886294" cy="165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nheça o jumento pêga, o bom de sela mineiro - Canal Rur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325" y="3938223"/>
            <a:ext cx="2436937" cy="167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ruz 3"/>
          <p:cNvSpPr/>
          <p:nvPr/>
        </p:nvSpPr>
        <p:spPr>
          <a:xfrm>
            <a:off x="4163249" y="4657752"/>
            <a:ext cx="262393" cy="262393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Igual 4"/>
          <p:cNvSpPr/>
          <p:nvPr/>
        </p:nvSpPr>
        <p:spPr>
          <a:xfrm>
            <a:off x="7415239" y="4606101"/>
            <a:ext cx="381662" cy="31291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056" name="Picture 8" descr="Foto de Burro e mais fotos de stock de Burro - Burro, Figura para recortar,  Asno - Família do cavalo - iSto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339" y="3749690"/>
            <a:ext cx="3114375" cy="20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7487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703</Words>
  <Application>Microsoft Office PowerPoint</Application>
  <PresentationFormat>Widescreen</PresentationFormat>
  <Paragraphs>101</Paragraphs>
  <Slides>33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Tema do Office</vt:lpstr>
      <vt:lpstr>Múltiplas dimensões da vida</vt:lpstr>
      <vt:lpstr>Biologia</vt:lpstr>
      <vt:lpstr>Temas de biologia na mídia</vt:lpstr>
      <vt:lpstr>Temas de biologia na mídia: a importância de se posicionar</vt:lpstr>
      <vt:lpstr>O que é vida?</vt:lpstr>
      <vt:lpstr>Diversidade da vida!</vt:lpstr>
      <vt:lpstr>Biosfera</vt:lpstr>
      <vt:lpstr>Biosfera</vt:lpstr>
      <vt:lpstr>Espécie</vt:lpstr>
      <vt:lpstr>Vida em interação</vt:lpstr>
      <vt:lpstr>Vida em interação</vt:lpstr>
      <vt:lpstr>Habitat e nicho ecológico</vt:lpstr>
      <vt:lpstr>Habitat e nicho ecológico</vt:lpstr>
      <vt:lpstr>A unidade da vida: célula</vt:lpstr>
      <vt:lpstr>A unidade da vida: célula</vt:lpstr>
      <vt:lpstr>A unidade da vida: célula</vt:lpstr>
      <vt:lpstr>Níveis de organização e complexidade de um ser vivo pluricelular</vt:lpstr>
      <vt:lpstr>Apresentação do PowerPoint</vt:lpstr>
      <vt:lpstr>Manutenção da vida</vt:lpstr>
      <vt:lpstr>Manutenção da vida</vt:lpstr>
      <vt:lpstr>Apresentação do PowerPoint</vt:lpstr>
      <vt:lpstr>Homeostase</vt:lpstr>
      <vt:lpstr>A continuidade da vida</vt:lpstr>
      <vt:lpstr>A continuidade da vida</vt:lpstr>
      <vt:lpstr>Reprodução: tipos</vt:lpstr>
      <vt:lpstr>Reprodução: tipos</vt:lpstr>
      <vt:lpstr>Apresentação do PowerPoint</vt:lpstr>
      <vt:lpstr>Características gerais do seres vivos</vt:lpstr>
      <vt:lpstr>Apresentação do PowerPoint</vt:lpstr>
      <vt:lpstr>Apresentação do PowerPoint</vt:lpstr>
      <vt:lpstr>Apresentação do PowerPoint</vt:lpstr>
      <vt:lpstr>Apresentação do PowerPoint</vt:lpstr>
      <vt:lpstr>Atividade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Múltiplas dimensões da vida</dc:title>
  <dc:creator>Sara Moreira</dc:creator>
  <cp:lastModifiedBy>Sara Moreira</cp:lastModifiedBy>
  <cp:revision>22</cp:revision>
  <dcterms:created xsi:type="dcterms:W3CDTF">2023-03-20T14:05:49Z</dcterms:created>
  <dcterms:modified xsi:type="dcterms:W3CDTF">2023-03-20T16:55:13Z</dcterms:modified>
</cp:coreProperties>
</file>